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80" r:id="rId3"/>
    <p:sldId id="266" r:id="rId4"/>
    <p:sldId id="283" r:id="rId5"/>
    <p:sldId id="276" r:id="rId6"/>
    <p:sldId id="281" r:id="rId7"/>
    <p:sldId id="282" r:id="rId8"/>
    <p:sldId id="274" r:id="rId9"/>
    <p:sldId id="275" r:id="rId10"/>
    <p:sldId id="278" r:id="rId11"/>
  </p:sldIdLst>
  <p:sldSz cx="12192000" cy="6858000"/>
  <p:notesSz cx="6858000" cy="9144000"/>
  <p:embeddedFontLst>
    <p:embeddedFont>
      <p:font typeface="Bradley Hand ITC" panose="03070402050302030203" pitchFamily="66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AECA7A-2696-4464-AF53-E6FF5FBC0468}" v="2" dt="2020-03-24T13:14:29.27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704"/>
  </p:normalViewPr>
  <p:slideViewPr>
    <p:cSldViewPr snapToGrid="0" snapToObjects="1">
      <p:cViewPr varScale="1">
        <p:scale>
          <a:sx n="79" d="100"/>
          <a:sy n="79" d="100"/>
        </p:scale>
        <p:origin x="51" y="49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47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014771f5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014771f5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014771f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014771f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Linear scan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Hash Table of Tree!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7485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b014771f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b014771f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8408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014771f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014771f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36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Filesystem(II)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AC140F-42F8-4847-81A4-723A83BF5DA5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C6F23-0452-4C75-892B-8D9BF5CB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Filesystem practice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7C5D4-7C6F-4C24-9E2C-D773C0474BBA}"/>
              </a:ext>
            </a:extLst>
          </p:cNvPr>
          <p:cNvSpPr txBox="1"/>
          <p:nvPr/>
        </p:nvSpPr>
        <p:spPr>
          <a:xfrm>
            <a:off x="838200" y="1597981"/>
            <a:ext cx="4053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Check the handout for activity.</a:t>
            </a:r>
          </a:p>
        </p:txBody>
      </p:sp>
    </p:spTree>
    <p:extLst>
      <p:ext uri="{BB962C8B-B14F-4D97-AF65-F5344CB8AC3E}">
        <p14:creationId xmlns:p14="http://schemas.microsoft.com/office/powerpoint/2010/main" val="497745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Outline</a:t>
            </a:r>
            <a:endParaRPr dirty="0"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ea typeface="+mn-lt"/>
                <a:cs typeface="+mn-lt"/>
              </a:rPr>
              <a:t>Review/Reinforce: </a:t>
            </a:r>
          </a:p>
          <a:p>
            <a:pPr lvl="1"/>
            <a:r>
              <a:rPr lang="en-US" dirty="0">
                <a:ea typeface="+mn-lt"/>
                <a:cs typeface="+mn-lt"/>
              </a:rPr>
              <a:t>Indirect, Double Indirect, Triple Indirect</a:t>
            </a:r>
          </a:p>
          <a:p>
            <a:pPr lvl="1"/>
            <a:r>
              <a:rPr lang="en-US" dirty="0">
                <a:ea typeface="+mn-lt"/>
                <a:cs typeface="+mn-lt"/>
              </a:rPr>
              <a:t>Directory implementation</a:t>
            </a:r>
          </a:p>
          <a:p>
            <a:r>
              <a:rPr lang="en-US" dirty="0">
                <a:ea typeface="+mn-lt"/>
                <a:cs typeface="+mn-lt"/>
              </a:rPr>
              <a:t>Complete Filesystem Implementation</a:t>
            </a:r>
          </a:p>
          <a:p>
            <a:pPr lvl="1"/>
            <a:r>
              <a:rPr lang="en-US" dirty="0">
                <a:ea typeface="+mn-lt"/>
                <a:cs typeface="+mn-lt"/>
              </a:rPr>
              <a:t>Auxiliary info</a:t>
            </a:r>
          </a:p>
          <a:p>
            <a:pPr lvl="1"/>
            <a:r>
              <a:rPr lang="en-US" dirty="0">
                <a:ea typeface="+mn-lt"/>
                <a:cs typeface="+mn-lt"/>
              </a:rPr>
              <a:t>Organization</a:t>
            </a:r>
          </a:p>
          <a:p>
            <a:pPr marL="0" indent="0">
              <a:buNone/>
            </a:pPr>
            <a:endParaRPr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679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Ways to store files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Indexed Allocation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8" name="Google Shape;188;p30"/>
          <p:cNvSpPr txBox="1">
            <a:spLocks noGrp="1"/>
          </p:cNvSpPr>
          <p:nvPr>
            <p:ph idx="1"/>
          </p:nvPr>
        </p:nvSpPr>
        <p:spPr>
          <a:xfrm>
            <a:off x="838200" y="1579175"/>
            <a:ext cx="1051560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Another way is to use </a:t>
            </a:r>
            <a:r>
              <a:rPr lang="en" b="1" dirty="0">
                <a:solidFill>
                  <a:srgbClr val="5AABBC"/>
                </a:solidFill>
              </a:rPr>
              <a:t>pointers</a:t>
            </a:r>
            <a:r>
              <a:rPr lang="en" dirty="0"/>
              <a:t> to fixed size blocks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Easy</a:t>
            </a:r>
            <a:r>
              <a:rPr lang="en" sz="2400" dirty="0"/>
              <a:t> allocation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465510"/>
                </a:solidFill>
              </a:rPr>
              <a:t>Good</a:t>
            </a:r>
            <a:r>
              <a:rPr lang="en" sz="2400" b="1" dirty="0">
                <a:solidFill>
                  <a:srgbClr val="5F1709"/>
                </a:solidFill>
              </a:rPr>
              <a:t> </a:t>
            </a:r>
            <a:r>
              <a:rPr lang="en" sz="2400" dirty="0"/>
              <a:t>random access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b="1" dirty="0">
                <a:solidFill>
                  <a:srgbClr val="5F1709"/>
                </a:solidFill>
              </a:rPr>
              <a:t>Overhead</a:t>
            </a:r>
            <a:r>
              <a:rPr lang="en" sz="2400" dirty="0">
                <a:solidFill>
                  <a:srgbClr val="000000"/>
                </a:solidFill>
              </a:rPr>
              <a:t> of pointers</a:t>
            </a:r>
            <a:br>
              <a:rPr lang="en" sz="2400" dirty="0">
                <a:solidFill>
                  <a:srgbClr val="000000"/>
                </a:solidFill>
              </a:rPr>
            </a:br>
            <a:endParaRPr sz="2400" dirty="0">
              <a:solidFill>
                <a:srgbClr val="000000"/>
              </a:solidFill>
            </a:endParaRPr>
          </a:p>
          <a:p>
            <a:pPr indent="-3810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400"/>
            </a:pPr>
            <a:r>
              <a:rPr lang="en" sz="2400" dirty="0">
                <a:solidFill>
                  <a:srgbClr val="000000"/>
                </a:solidFill>
              </a:rPr>
              <a:t>Can have</a:t>
            </a:r>
            <a:r>
              <a:rPr lang="en" sz="2400" b="1" dirty="0">
                <a:solidFill>
                  <a:srgbClr val="DCB439"/>
                </a:solidFill>
              </a:rPr>
              <a:t> multiple levels</a:t>
            </a:r>
            <a:r>
              <a:rPr lang="en" sz="2400" dirty="0">
                <a:solidFill>
                  <a:srgbClr val="000000"/>
                </a:solidFill>
              </a:rPr>
              <a:t> of pointers</a:t>
            </a:r>
            <a:endParaRPr sz="2400" dirty="0">
              <a:solidFill>
                <a:srgbClr val="000000"/>
              </a:solidFill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7046050" y="2233175"/>
            <a:ext cx="1353000" cy="435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Inode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90" name="Google Shape;190;p30"/>
          <p:cNvSpPr/>
          <p:nvPr/>
        </p:nvSpPr>
        <p:spPr>
          <a:xfrm>
            <a:off x="7046050" y="26684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0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1" name="Google Shape;191;p30"/>
          <p:cNvSpPr/>
          <p:nvPr/>
        </p:nvSpPr>
        <p:spPr>
          <a:xfrm>
            <a:off x="7046050" y="31037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1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7046050" y="35390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2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7046050" y="39743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3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4" name="Google Shape;194;p30"/>
          <p:cNvSpPr/>
          <p:nvPr/>
        </p:nvSpPr>
        <p:spPr>
          <a:xfrm>
            <a:off x="7046050" y="4409675"/>
            <a:ext cx="1353000" cy="435300"/>
          </a:xfrm>
          <a:prstGeom prst="rect">
            <a:avLst/>
          </a:prstGeom>
          <a:solidFill>
            <a:srgbClr val="FCE5CD"/>
          </a:solidFill>
          <a:ln w="19050" cap="flat" cmpd="sng">
            <a:solidFill>
              <a:srgbClr val="BC7A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BC7A00"/>
                </a:solidFill>
              </a:rPr>
              <a:t>Indirect</a:t>
            </a:r>
            <a:endParaRPr b="1">
              <a:solidFill>
                <a:srgbClr val="BC7A00"/>
              </a:solidFill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8855950" y="1778750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96" name="Google Shape;196;p30"/>
          <p:cNvSpPr/>
          <p:nvPr/>
        </p:nvSpPr>
        <p:spPr>
          <a:xfrm>
            <a:off x="8856000" y="441057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197" name="Google Shape;197;p30"/>
          <p:cNvCxnSpPr>
            <a:stCxn id="190" idx="3"/>
            <a:endCxn id="195" idx="1"/>
          </p:cNvCxnSpPr>
          <p:nvPr/>
        </p:nvCxnSpPr>
        <p:spPr>
          <a:xfrm flipV="1">
            <a:off x="8399050" y="2214050"/>
            <a:ext cx="456900" cy="67207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198;p30"/>
          <p:cNvSpPr/>
          <p:nvPr/>
        </p:nvSpPr>
        <p:spPr>
          <a:xfrm>
            <a:off x="7046050" y="50615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0</a:t>
            </a:r>
            <a:endParaRPr b="1">
              <a:solidFill>
                <a:srgbClr val="DCB439"/>
              </a:solidFill>
            </a:endParaRPr>
          </a:p>
        </p:txBody>
      </p:sp>
      <p:sp>
        <p:nvSpPr>
          <p:cNvPr id="199" name="Google Shape;199;p30"/>
          <p:cNvSpPr/>
          <p:nvPr/>
        </p:nvSpPr>
        <p:spPr>
          <a:xfrm>
            <a:off x="7046050" y="5496875"/>
            <a:ext cx="1353000" cy="435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DCB439"/>
                </a:solidFill>
              </a:rPr>
              <a:t>Direct 1</a:t>
            </a:r>
            <a:endParaRPr b="1">
              <a:solidFill>
                <a:srgbClr val="DCB439"/>
              </a:solidFill>
            </a:endParaRPr>
          </a:p>
        </p:txBody>
      </p:sp>
      <p:cxnSp>
        <p:nvCxnSpPr>
          <p:cNvPr id="200" name="Google Shape;200;p30"/>
          <p:cNvCxnSpPr>
            <a:stCxn id="194" idx="3"/>
            <a:endCxn id="198" idx="1"/>
          </p:cNvCxnSpPr>
          <p:nvPr/>
        </p:nvCxnSpPr>
        <p:spPr>
          <a:xfrm flipH="1">
            <a:off x="7046050" y="4627325"/>
            <a:ext cx="1353000" cy="651900"/>
          </a:xfrm>
          <a:prstGeom prst="bentConnector5">
            <a:avLst>
              <a:gd name="adj1" fmla="val -16896"/>
              <a:gd name="adj2" fmla="val 50000"/>
              <a:gd name="adj3" fmla="val 116896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1" name="Google Shape;201;p30"/>
          <p:cNvSpPr/>
          <p:nvPr/>
        </p:nvSpPr>
        <p:spPr>
          <a:xfrm>
            <a:off x="8857800" y="288317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 dirty="0">
                <a:solidFill>
                  <a:srgbClr val="465510"/>
                </a:solidFill>
              </a:rPr>
              <a:t>Data</a:t>
            </a:r>
            <a:endParaRPr b="1" dirty="0">
              <a:solidFill>
                <a:srgbClr val="465510"/>
              </a:solidFill>
            </a:endParaRPr>
          </a:p>
        </p:txBody>
      </p:sp>
      <p:cxnSp>
        <p:nvCxnSpPr>
          <p:cNvPr id="202" name="Google Shape;202;p30"/>
          <p:cNvCxnSpPr>
            <a:stCxn id="191" idx="3"/>
            <a:endCxn id="201" idx="1"/>
          </p:cNvCxnSpPr>
          <p:nvPr/>
        </p:nvCxnSpPr>
        <p:spPr>
          <a:xfrm flipV="1">
            <a:off x="8399050" y="3318475"/>
            <a:ext cx="458750" cy="295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3" name="Google Shape;203;p30"/>
          <p:cNvSpPr/>
          <p:nvPr/>
        </p:nvSpPr>
        <p:spPr>
          <a:xfrm>
            <a:off x="8857800" y="5718325"/>
            <a:ext cx="1353000" cy="8706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Data</a:t>
            </a:r>
            <a:endParaRPr b="1">
              <a:solidFill>
                <a:srgbClr val="465510"/>
              </a:solidFill>
            </a:endParaRPr>
          </a:p>
        </p:txBody>
      </p:sp>
      <p:cxnSp>
        <p:nvCxnSpPr>
          <p:cNvPr id="204" name="Google Shape;204;p30"/>
          <p:cNvCxnSpPr>
            <a:stCxn id="198" idx="3"/>
            <a:endCxn id="196" idx="1"/>
          </p:cNvCxnSpPr>
          <p:nvPr/>
        </p:nvCxnSpPr>
        <p:spPr>
          <a:xfrm rot="10800000" flipH="1">
            <a:off x="8399050" y="4846025"/>
            <a:ext cx="456900" cy="4332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30"/>
          <p:cNvCxnSpPr>
            <a:stCxn id="199" idx="3"/>
            <a:endCxn id="203" idx="1"/>
          </p:cNvCxnSpPr>
          <p:nvPr/>
        </p:nvCxnSpPr>
        <p:spPr>
          <a:xfrm>
            <a:off x="8399050" y="5714525"/>
            <a:ext cx="458700" cy="4392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4A0B59C-EB92-49AA-974B-DCC297A47775}"/>
              </a:ext>
            </a:extLst>
          </p:cNvPr>
          <p:cNvSpPr txBox="1"/>
          <p:nvPr/>
        </p:nvSpPr>
        <p:spPr>
          <a:xfrm>
            <a:off x="2849732" y="5165766"/>
            <a:ext cx="1349405" cy="46166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Unix way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C30A2-0526-4B9D-A690-B4F3BF4E4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Indirect, Double Indirect, Triple Indirect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1DB3F-CB27-4799-B311-EF1C1593A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direct pointer points to a block of data</a:t>
            </a:r>
          </a:p>
          <a:p>
            <a:r>
              <a:rPr lang="en-US" dirty="0"/>
              <a:t>A indirect pointer in the </a:t>
            </a:r>
            <a:r>
              <a:rPr lang="en-US" dirty="0" err="1"/>
              <a:t>inode</a:t>
            </a:r>
            <a:r>
              <a:rPr lang="en-US" dirty="0"/>
              <a:t> points to a block that is entirely block pointers.  Each of these block pointers is a data block.</a:t>
            </a:r>
          </a:p>
          <a:p>
            <a:r>
              <a:rPr lang="en-US" dirty="0"/>
              <a:t>A double indirect pointer in the </a:t>
            </a:r>
            <a:r>
              <a:rPr lang="en-US" dirty="0" err="1"/>
              <a:t>inode</a:t>
            </a:r>
            <a:r>
              <a:rPr lang="en-US" dirty="0"/>
              <a:t> points to a block that is entirely block pointers.  Each of these block pointers is a indirect block.</a:t>
            </a:r>
          </a:p>
          <a:p>
            <a:r>
              <a:rPr lang="en-US" dirty="0"/>
              <a:t>A triple indirect pointer points to a block that is entirely block pointers.  Each of these block pointers is a double indirect block.</a:t>
            </a:r>
          </a:p>
          <a:p>
            <a:pPr marL="0" indent="0">
              <a:buNone/>
            </a:pPr>
            <a:r>
              <a:rPr lang="en-US" dirty="0"/>
              <a:t>How do the sizes compare?  Let’s assume 4K blocks and 32-bit block pointers.  That means 1024 block pointers per block.</a:t>
            </a:r>
          </a:p>
          <a:p>
            <a:r>
              <a:rPr lang="en-US" dirty="0"/>
              <a:t>Adding a direct block to an </a:t>
            </a:r>
            <a:r>
              <a:rPr lang="en-US" dirty="0" err="1"/>
              <a:t>inode</a:t>
            </a:r>
            <a:r>
              <a:rPr lang="en-US" dirty="0"/>
              <a:t> adds 4K to max file size</a:t>
            </a:r>
          </a:p>
          <a:p>
            <a:r>
              <a:rPr lang="en-US" dirty="0"/>
              <a:t>Adding a indirect block adds 4K*1024 or 4 megabytes</a:t>
            </a:r>
          </a:p>
          <a:p>
            <a:r>
              <a:rPr lang="en-US" dirty="0"/>
              <a:t>Adding a double indirect block adds 4MB*1024 = 4GB</a:t>
            </a:r>
          </a:p>
          <a:p>
            <a:r>
              <a:rPr lang="en-US" dirty="0"/>
              <a:t>Adding a triple indirect block adds 4GB*1024 = 4TB</a:t>
            </a:r>
          </a:p>
        </p:txBody>
      </p:sp>
    </p:spTree>
    <p:extLst>
      <p:ext uri="{BB962C8B-B14F-4D97-AF65-F5344CB8AC3E}">
        <p14:creationId xmlns:p14="http://schemas.microsoft.com/office/powerpoint/2010/main" val="2661921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DCB439"/>
                </a:solidFill>
              </a:rPr>
              <a:t>Directories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46" name="Google Shape;146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b="1" dirty="0">
                <a:solidFill>
                  <a:srgbClr val="002B5B"/>
                </a:solidFill>
              </a:rPr>
              <a:t>Directories are special files </a:t>
            </a:r>
            <a:r>
              <a:rPr lang="en" dirty="0"/>
              <a:t>t</a:t>
            </a:r>
            <a:r>
              <a:rPr lang="en-US" dirty="0"/>
              <a:t>hat t</a:t>
            </a:r>
            <a:r>
              <a:rPr lang="en" dirty="0"/>
              <a:t>ypically contain data in a certain format to describe their directory entries (</a:t>
            </a:r>
            <a:r>
              <a:rPr lang="en" b="1" i="1" dirty="0">
                <a:solidFill>
                  <a:srgbClr val="DCB439"/>
                </a:solidFill>
              </a:rPr>
              <a:t>dentries</a:t>
            </a:r>
            <a:r>
              <a:rPr lang="en" dirty="0"/>
              <a:t>):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endParaRPr dirty="0"/>
          </a:p>
          <a:p>
            <a:pPr marL="0" indent="0">
              <a:lnSpc>
                <a:spcPct val="100000"/>
              </a:lnSpc>
              <a:buNone/>
            </a:pP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147" name="Google Shape;147;p27"/>
          <p:cNvGraphicFramePr/>
          <p:nvPr/>
        </p:nvGraphicFramePr>
        <p:xfrm>
          <a:off x="949541" y="3298569"/>
          <a:ext cx="3619500" cy="27430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inumber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002B5B"/>
                          </a:solidFill>
                        </a:rPr>
                        <a:t>name</a:t>
                      </a:r>
                      <a:endParaRPr sz="1800" b="1">
                        <a:solidFill>
                          <a:srgbClr val="002B5B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..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foo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13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bar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24</a:t>
                      </a:r>
                      <a:endParaRPr sz="1800" b="1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foobar</a:t>
                      </a:r>
                      <a:endParaRPr sz="1800" b="1" dirty="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3E0AC52-F541-48FB-A9E7-6D1E03C7DE4D}"/>
              </a:ext>
            </a:extLst>
          </p:cNvPr>
          <p:cNvSpPr txBox="1"/>
          <p:nvPr/>
        </p:nvSpPr>
        <p:spPr>
          <a:xfrm>
            <a:off x="5681709" y="3298569"/>
            <a:ext cx="456312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2400" b="1" dirty="0"/>
              <a:t>Creating</a:t>
            </a:r>
            <a:r>
              <a:rPr lang="en-US" sz="2400" dirty="0"/>
              <a:t> a file will add an entry in its directory.</a:t>
            </a:r>
          </a:p>
          <a:p>
            <a:pPr marL="285750" indent="-285750">
              <a:buClr>
                <a:srgbClr val="751F1C"/>
              </a:buClr>
              <a:buFont typeface="Wingdings" panose="05000000000000000000" pitchFamily="2" charset="2"/>
              <a:buChar char="q"/>
            </a:pPr>
            <a:r>
              <a:rPr lang="en-US" sz="2400" b="1" dirty="0"/>
              <a:t>Deleting</a:t>
            </a:r>
            <a:r>
              <a:rPr lang="en-US" sz="2400" dirty="0"/>
              <a:t> a file just need to set a reverse </a:t>
            </a:r>
            <a:r>
              <a:rPr lang="en-US" sz="2400" dirty="0" err="1"/>
              <a:t>inode</a:t>
            </a:r>
            <a:r>
              <a:rPr lang="en-US" sz="2400" dirty="0"/>
              <a:t> number (i.e., -1) on that file in its directory.</a:t>
            </a:r>
          </a:p>
        </p:txBody>
      </p:sp>
    </p:spTree>
    <p:extLst>
      <p:ext uri="{BB962C8B-B14F-4D97-AF65-F5344CB8AC3E}">
        <p14:creationId xmlns:p14="http://schemas.microsoft.com/office/powerpoint/2010/main" val="2952120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F2BF-0F03-4B2C-B813-17E247220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practice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A0C1B5-26B3-3F44-BF38-6C4594A894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8786885"/>
              </p:ext>
            </p:extLst>
          </p:nvPr>
        </p:nvGraphicFramePr>
        <p:xfrm>
          <a:off x="838202" y="1334814"/>
          <a:ext cx="10029495" cy="37206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43165">
                  <a:extLst>
                    <a:ext uri="{9D8B030D-6E8A-4147-A177-3AD203B41FA5}">
                      <a16:colId xmlns:a16="http://schemas.microsoft.com/office/drawing/2014/main" val="4264300139"/>
                    </a:ext>
                  </a:extLst>
                </a:gridCol>
                <a:gridCol w="3343165">
                  <a:extLst>
                    <a:ext uri="{9D8B030D-6E8A-4147-A177-3AD203B41FA5}">
                      <a16:colId xmlns:a16="http://schemas.microsoft.com/office/drawing/2014/main" val="2377892017"/>
                    </a:ext>
                  </a:extLst>
                </a:gridCol>
                <a:gridCol w="3343165">
                  <a:extLst>
                    <a:ext uri="{9D8B030D-6E8A-4147-A177-3AD203B41FA5}">
                      <a16:colId xmlns:a16="http://schemas.microsoft.com/office/drawing/2014/main" val="3855712031"/>
                    </a:ext>
                  </a:extLst>
                </a:gridCol>
              </a:tblGrid>
              <a:tr h="1860331">
                <a:tc>
                  <a:txBody>
                    <a:bodyPr/>
                    <a:lstStyle/>
                    <a:p>
                      <a:r>
                        <a:rPr lang="en-US" dirty="0"/>
                        <a:t>Block_0 (</a:t>
                      </a:r>
                      <a:r>
                        <a:rPr lang="en-US" dirty="0" err="1"/>
                        <a:t>inode</a:t>
                      </a:r>
                      <a:r>
                        <a:rPr lang="en-US" dirty="0"/>
                        <a:t> block):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Block_1 (</a:t>
                      </a:r>
                      <a:r>
                        <a:rPr lang="en-US" dirty="0" err="1"/>
                        <a:t>inode</a:t>
                      </a:r>
                      <a:r>
                        <a:rPr lang="en-US" dirty="0"/>
                        <a:t> block):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Block_2: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480698"/>
                  </a:ext>
                </a:extLst>
              </a:tr>
              <a:tr h="1860331">
                <a:tc>
                  <a:txBody>
                    <a:bodyPr/>
                    <a:lstStyle/>
                    <a:p>
                      <a:r>
                        <a:rPr lang="en-US" dirty="0"/>
                        <a:t>Block_3: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Block_4: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Block_5: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062521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A0E1C5A-B2A8-6441-9C18-65C1D956A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357225"/>
              </p:ext>
            </p:extLst>
          </p:nvPr>
        </p:nvGraphicFramePr>
        <p:xfrm>
          <a:off x="1650123" y="1638136"/>
          <a:ext cx="2187902" cy="1371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93951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093951">
                  <a:extLst>
                    <a:ext uri="{9D8B030D-6E8A-4147-A177-3AD203B41FA5}">
                      <a16:colId xmlns:a16="http://schemas.microsoft.com/office/drawing/2014/main" val="2404309756"/>
                    </a:ext>
                  </a:extLst>
                </a:gridCol>
              </a:tblGrid>
              <a:tr h="367589">
                <a:tc>
                  <a:txBody>
                    <a:bodyPr/>
                    <a:lstStyle/>
                    <a:p>
                      <a:r>
                        <a:rPr lang="en-US" sz="1200" dirty="0"/>
                        <a:t>direct pointers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file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A366208-5835-A349-BB76-586648D6E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989924"/>
              </p:ext>
            </p:extLst>
          </p:nvPr>
        </p:nvGraphicFramePr>
        <p:xfrm>
          <a:off x="7554313" y="1612485"/>
          <a:ext cx="3281854" cy="1493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40927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640927">
                  <a:extLst>
                    <a:ext uri="{9D8B030D-6E8A-4147-A177-3AD203B41FA5}">
                      <a16:colId xmlns:a16="http://schemas.microsoft.com/office/drawing/2014/main" val="537055869"/>
                    </a:ext>
                  </a:extLst>
                </a:gridCol>
              </a:tblGrid>
              <a:tr h="226099">
                <a:tc>
                  <a:txBody>
                    <a:bodyPr/>
                    <a:lstStyle/>
                    <a:p>
                      <a:r>
                        <a:rPr lang="en-US" sz="1200" dirty="0"/>
                        <a:t>name (20B)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inode</a:t>
                      </a:r>
                      <a:r>
                        <a:rPr lang="en-US" sz="1200" dirty="0"/>
                        <a:t> number (4B)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bar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  <a:tr h="251221">
                <a:tc>
                  <a:txBody>
                    <a:bodyPr/>
                    <a:lstStyle/>
                    <a:p>
                      <a:r>
                        <a:rPr lang="en-US" sz="1400" dirty="0"/>
                        <a:t>root0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276615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DC9149D-CB93-2142-877C-19396CA46F9D}"/>
              </a:ext>
            </a:extLst>
          </p:cNvPr>
          <p:cNvSpPr txBox="1"/>
          <p:nvPr/>
        </p:nvSpPr>
        <p:spPr>
          <a:xfrm>
            <a:off x="1198181" y="2086406"/>
            <a:ext cx="336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0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1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2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307E323-BB44-D34A-A2CD-EC7A3833A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806811"/>
              </p:ext>
            </p:extLst>
          </p:nvPr>
        </p:nvGraphicFramePr>
        <p:xfrm>
          <a:off x="838200" y="3563741"/>
          <a:ext cx="3281854" cy="132556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40927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640927">
                  <a:extLst>
                    <a:ext uri="{9D8B030D-6E8A-4147-A177-3AD203B41FA5}">
                      <a16:colId xmlns:a16="http://schemas.microsoft.com/office/drawing/2014/main" val="537055869"/>
                    </a:ext>
                  </a:extLst>
                </a:gridCol>
              </a:tblGrid>
              <a:tr h="305899">
                <a:tc>
                  <a:txBody>
                    <a:bodyPr/>
                    <a:lstStyle/>
                    <a:p>
                      <a:r>
                        <a:rPr lang="en-US" sz="1200" dirty="0"/>
                        <a:t>name (20B)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inode</a:t>
                      </a:r>
                      <a:r>
                        <a:rPr lang="en-US" sz="1200" dirty="0"/>
                        <a:t> number (4B)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..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339888">
                <a:tc>
                  <a:txBody>
                    <a:bodyPr/>
                    <a:lstStyle/>
                    <a:p>
                      <a:r>
                        <a:rPr lang="en-US" sz="1400" dirty="0"/>
                        <a:t>foo.dat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7BC8553-34AA-CD4B-928E-64262131E9B9}"/>
              </a:ext>
            </a:extLst>
          </p:cNvPr>
          <p:cNvSpPr txBox="1"/>
          <p:nvPr/>
        </p:nvSpPr>
        <p:spPr>
          <a:xfrm>
            <a:off x="1954923" y="5245515"/>
            <a:ext cx="7598979" cy="101566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Given the storage data above, let assume we know the root directory is associated with </a:t>
            </a:r>
            <a:r>
              <a:rPr lang="en-US" sz="2000" dirty="0" err="1"/>
              <a:t>inode</a:t>
            </a:r>
            <a:r>
              <a:rPr lang="en-US" sz="2000" dirty="0"/>
              <a:t> 0, what is the </a:t>
            </a:r>
            <a:r>
              <a:rPr lang="en-US" sz="2000" dirty="0" err="1"/>
              <a:t>inode</a:t>
            </a:r>
            <a:r>
              <a:rPr lang="en-US" sz="2000" dirty="0"/>
              <a:t> of /bar/</a:t>
            </a:r>
            <a:r>
              <a:rPr lang="en-US" sz="2000" dirty="0" err="1"/>
              <a:t>foo.dat’s</a:t>
            </a:r>
            <a:r>
              <a:rPr lang="en-US" sz="2000" dirty="0"/>
              <a:t> first data block?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0C5A4D9-7080-5C46-B869-36D7A1FEF3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01894"/>
              </p:ext>
            </p:extLst>
          </p:nvPr>
        </p:nvGraphicFramePr>
        <p:xfrm>
          <a:off x="4911838" y="1654176"/>
          <a:ext cx="2187902" cy="13716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093951">
                  <a:extLst>
                    <a:ext uri="{9D8B030D-6E8A-4147-A177-3AD203B41FA5}">
                      <a16:colId xmlns:a16="http://schemas.microsoft.com/office/drawing/2014/main" val="165896868"/>
                    </a:ext>
                  </a:extLst>
                </a:gridCol>
                <a:gridCol w="1093951">
                  <a:extLst>
                    <a:ext uri="{9D8B030D-6E8A-4147-A177-3AD203B41FA5}">
                      <a16:colId xmlns:a16="http://schemas.microsoft.com/office/drawing/2014/main" val="2404309756"/>
                    </a:ext>
                  </a:extLst>
                </a:gridCol>
              </a:tblGrid>
              <a:tr h="367589">
                <a:tc>
                  <a:txBody>
                    <a:bodyPr/>
                    <a:lstStyle/>
                    <a:p>
                      <a:r>
                        <a:rPr lang="en-US" sz="1200" dirty="0"/>
                        <a:t>direct pointers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file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108888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15881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3969654"/>
                  </a:ext>
                </a:extLst>
              </a:tr>
              <a:tr h="298327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72B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65029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7CAF810-D9DD-0248-BD8C-4D6C54BF88B8}"/>
              </a:ext>
            </a:extLst>
          </p:cNvPr>
          <p:cNvSpPr txBox="1"/>
          <p:nvPr/>
        </p:nvSpPr>
        <p:spPr>
          <a:xfrm>
            <a:off x="4459896" y="2102446"/>
            <a:ext cx="336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3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4</a:t>
            </a:r>
          </a:p>
          <a:p>
            <a:r>
              <a:rPr lang="en-US" dirty="0">
                <a:latin typeface="Bradley Hand ITC" panose="020F0502020204030204" pitchFamily="34" charset="0"/>
                <a:cs typeface="Bradley Hand ITC" panose="020F050202020403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0832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E1B4-44EC-408A-8884-527981F6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09FE6-2639-46BD-800D-8E6968651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data block is available? </a:t>
            </a:r>
          </a:p>
          <a:p>
            <a:r>
              <a:rPr lang="en-US" dirty="0"/>
              <a:t>Which </a:t>
            </a:r>
            <a:r>
              <a:rPr lang="en-US" dirty="0" err="1"/>
              <a:t>inode</a:t>
            </a:r>
            <a:r>
              <a:rPr lang="en-US" dirty="0"/>
              <a:t> is available?</a:t>
            </a:r>
          </a:p>
          <a:p>
            <a:r>
              <a:rPr lang="en-US" dirty="0"/>
              <a:t>Where are the </a:t>
            </a:r>
            <a:r>
              <a:rPr lang="en-US" dirty="0" err="1"/>
              <a:t>inodes</a:t>
            </a:r>
            <a:r>
              <a:rPr lang="en-US" dirty="0"/>
              <a:t> on storage?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CF43A8-9808-48F0-A5A8-EA96365F43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285357"/>
              </p:ext>
            </p:extLst>
          </p:nvPr>
        </p:nvGraphicFramePr>
        <p:xfrm>
          <a:off x="1668016" y="4403324"/>
          <a:ext cx="8128001" cy="47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54158454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87795789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4362501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15291534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99623703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17989819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173709418"/>
                    </a:ext>
                  </a:extLst>
                </a:gridCol>
              </a:tblGrid>
              <a:tr h="47852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Inode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Inode</a:t>
                      </a:r>
                      <a:endParaRPr 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650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373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File System: </a:t>
            </a:r>
            <a:r>
              <a:rPr lang="en">
                <a:solidFill>
                  <a:srgbClr val="DCB439"/>
                </a:solidFill>
              </a:rPr>
              <a:t>Organization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19" name="Google Shape;119;p25"/>
          <p:cNvSpPr/>
          <p:nvPr/>
        </p:nvSpPr>
        <p:spPr>
          <a:xfrm>
            <a:off x="2411850" y="3128275"/>
            <a:ext cx="682200" cy="1110300"/>
          </a:xfrm>
          <a:prstGeom prst="rect">
            <a:avLst/>
          </a:prstGeom>
          <a:solidFill>
            <a:srgbClr val="C9DAF8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002B5B"/>
                </a:solidFill>
              </a:rPr>
              <a:t>S</a:t>
            </a:r>
            <a:endParaRPr b="1">
              <a:solidFill>
                <a:srgbClr val="002B5B"/>
              </a:solidFill>
            </a:endParaRPr>
          </a:p>
        </p:txBody>
      </p:sp>
      <p:sp>
        <p:nvSpPr>
          <p:cNvPr id="120" name="Google Shape;120;p25"/>
          <p:cNvSpPr/>
          <p:nvPr/>
        </p:nvSpPr>
        <p:spPr>
          <a:xfrm>
            <a:off x="3094050" y="3128275"/>
            <a:ext cx="682200" cy="11103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465510"/>
                </a:solidFill>
              </a:rPr>
              <a:t>ib</a:t>
            </a:r>
            <a:endParaRPr b="1">
              <a:solidFill>
                <a:srgbClr val="465510"/>
              </a:solidFill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3776250" y="3128275"/>
            <a:ext cx="682200" cy="11103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5F1709"/>
                </a:solidFill>
              </a:rPr>
              <a:t>db</a:t>
            </a:r>
            <a:endParaRPr b="1">
              <a:solidFill>
                <a:srgbClr val="5F1709"/>
              </a:solidFill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458450" y="3128275"/>
            <a:ext cx="1792800" cy="11103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99962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999623"/>
                </a:solidFill>
              </a:rPr>
              <a:t>Inodes</a:t>
            </a:r>
            <a:endParaRPr b="1">
              <a:solidFill>
                <a:srgbClr val="999623"/>
              </a:solidFill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6251250" y="3128275"/>
            <a:ext cx="3528900" cy="1110300"/>
          </a:xfrm>
          <a:prstGeom prst="rect">
            <a:avLst/>
          </a:prstGeom>
          <a:solidFill>
            <a:srgbClr val="FCE5CD"/>
          </a:solidFill>
          <a:ln w="19050" cap="flat" cmpd="sng">
            <a:solidFill>
              <a:srgbClr val="BC7A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b="1">
                <a:solidFill>
                  <a:srgbClr val="BC7A00"/>
                </a:solidFill>
              </a:rPr>
              <a:t>Data</a:t>
            </a:r>
            <a:endParaRPr b="1">
              <a:solidFill>
                <a:srgbClr val="BC7A00"/>
              </a:solidFill>
            </a:endParaRPr>
          </a:p>
        </p:txBody>
      </p:sp>
      <p:sp>
        <p:nvSpPr>
          <p:cNvPr id="124" name="Google Shape;124;p25"/>
          <p:cNvSpPr txBox="1"/>
          <p:nvPr/>
        </p:nvSpPr>
        <p:spPr>
          <a:xfrm>
            <a:off x="1981200" y="1491875"/>
            <a:ext cx="31920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002B5B"/>
                </a:solidFill>
              </a:rPr>
              <a:t>Superblock</a:t>
            </a:r>
            <a:r>
              <a:rPr lang="en"/>
              <a:t>: Keeps track of file system information such as number of blocks and inodes</a:t>
            </a:r>
            <a:endParaRPr/>
          </a:p>
        </p:txBody>
      </p:sp>
      <p:sp>
        <p:nvSpPr>
          <p:cNvPr id="125" name="Google Shape;125;p25"/>
          <p:cNvSpPr txBox="1"/>
          <p:nvPr/>
        </p:nvSpPr>
        <p:spPr>
          <a:xfrm>
            <a:off x="1839150" y="4523950"/>
            <a:ext cx="17928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465510"/>
                </a:solidFill>
              </a:rPr>
              <a:t>Inode Bitmap</a:t>
            </a:r>
            <a:r>
              <a:rPr lang="en" dirty="0"/>
              <a:t>: Keeps track of status of </a:t>
            </a:r>
            <a:r>
              <a:rPr lang="en" sz="2000" dirty="0">
                <a:solidFill>
                  <a:srgbClr val="FF0000"/>
                </a:solidFill>
              </a:rPr>
              <a:t>inode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200450" y="4523950"/>
            <a:ext cx="17928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5F1709"/>
                </a:solidFill>
              </a:rPr>
              <a:t>Data Bitmap</a:t>
            </a:r>
            <a:r>
              <a:rPr lang="en" dirty="0"/>
              <a:t>: Keeps track of status of </a:t>
            </a:r>
            <a:r>
              <a:rPr lang="en" dirty="0">
                <a:solidFill>
                  <a:srgbClr val="FF0000"/>
                </a:solidFill>
              </a:rPr>
              <a:t>data block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555600" y="1417650"/>
            <a:ext cx="42246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999623"/>
                </a:solidFill>
              </a:rPr>
              <a:t>Inodes</a:t>
            </a:r>
            <a:r>
              <a:rPr lang="en" dirty="0"/>
              <a:t>: Keeps meta-data about individual files and directories</a:t>
            </a:r>
            <a:endParaRPr dirty="0"/>
          </a:p>
        </p:txBody>
      </p:sp>
      <p:sp>
        <p:nvSpPr>
          <p:cNvPr id="128" name="Google Shape;128;p25"/>
          <p:cNvSpPr txBox="1"/>
          <p:nvPr/>
        </p:nvSpPr>
        <p:spPr>
          <a:xfrm>
            <a:off x="6251250" y="4523950"/>
            <a:ext cx="3528900" cy="11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>
                <a:solidFill>
                  <a:srgbClr val="BC7A00"/>
                </a:solidFill>
              </a:rPr>
              <a:t>Data</a:t>
            </a:r>
            <a:r>
              <a:rPr lang="en"/>
              <a:t>: Holds data corresponding to files and directories</a:t>
            </a:r>
            <a:endParaRPr/>
          </a:p>
        </p:txBody>
      </p:sp>
      <p:cxnSp>
        <p:nvCxnSpPr>
          <p:cNvPr id="129" name="Google Shape;129;p25"/>
          <p:cNvCxnSpPr>
            <a:stCxn id="119" idx="0"/>
            <a:endCxn id="124" idx="2"/>
          </p:cNvCxnSpPr>
          <p:nvPr/>
        </p:nvCxnSpPr>
        <p:spPr>
          <a:xfrm rot="-5400000">
            <a:off x="2809800" y="2360725"/>
            <a:ext cx="710700" cy="824400"/>
          </a:xfrm>
          <a:prstGeom prst="bentConnector3">
            <a:avLst>
              <a:gd name="adj1" fmla="val 49993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25"/>
          <p:cNvCxnSpPr>
            <a:stCxn id="120" idx="2"/>
            <a:endCxn id="125" idx="0"/>
          </p:cNvCxnSpPr>
          <p:nvPr/>
        </p:nvCxnSpPr>
        <p:spPr>
          <a:xfrm rot="5400000">
            <a:off x="2942700" y="4031425"/>
            <a:ext cx="285300" cy="6996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25"/>
          <p:cNvCxnSpPr>
            <a:stCxn id="121" idx="2"/>
            <a:endCxn id="126" idx="0"/>
          </p:cNvCxnSpPr>
          <p:nvPr/>
        </p:nvCxnSpPr>
        <p:spPr>
          <a:xfrm rot="-5400000" flipH="1">
            <a:off x="4464450" y="3891475"/>
            <a:ext cx="285300" cy="9795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25"/>
          <p:cNvCxnSpPr>
            <a:stCxn id="122" idx="0"/>
            <a:endCxn id="127" idx="2"/>
          </p:cNvCxnSpPr>
          <p:nvPr/>
        </p:nvCxnSpPr>
        <p:spPr>
          <a:xfrm rot="-5400000">
            <a:off x="6211200" y="1671625"/>
            <a:ext cx="600300" cy="2313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25"/>
          <p:cNvCxnSpPr>
            <a:stCxn id="128" idx="0"/>
            <a:endCxn id="123" idx="2"/>
          </p:cNvCxnSpPr>
          <p:nvPr/>
        </p:nvCxnSpPr>
        <p:spPr>
          <a:xfrm rot="-5400000">
            <a:off x="7873350" y="4381000"/>
            <a:ext cx="285300" cy="600"/>
          </a:xfrm>
          <a:prstGeom prst="bentConnector3">
            <a:avLst>
              <a:gd name="adj1" fmla="val 5001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2428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File System: </a:t>
            </a:r>
            <a:r>
              <a:rPr lang="en">
                <a:solidFill>
                  <a:srgbClr val="DCB439"/>
                </a:solidFill>
              </a:rPr>
              <a:t>Work Sheet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11" name="Google Shape;211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sz="2400" dirty="0"/>
              <a:t>Consider a </a:t>
            </a:r>
            <a:r>
              <a:rPr lang="en" sz="2400" b="1" dirty="0">
                <a:solidFill>
                  <a:srgbClr val="002B5B"/>
                </a:solidFill>
              </a:rPr>
              <a:t>multi-indexed file system</a:t>
            </a:r>
            <a:r>
              <a:rPr lang="en" sz="2400" dirty="0"/>
              <a:t> with a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 32</a:t>
            </a:r>
            <a:r>
              <a:rPr lang="en" sz="2400" dirty="0"/>
              <a:t>-bit block address,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/>
              <a:t>KB block size, and an inode structure with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" sz="2400" dirty="0"/>
              <a:t> direct pointers and one indirect pointer:</a:t>
            </a:r>
            <a:br>
              <a:rPr lang="en" sz="2400" dirty="0"/>
            </a:br>
            <a:endParaRPr sz="1800" dirty="0"/>
          </a:p>
          <a:p>
            <a:pPr indent="-342900">
              <a:lnSpc>
                <a:spcPct val="100000"/>
              </a:lnSpc>
              <a:buSzPts val="1800"/>
              <a:buAutoNum type="arabicPeriod"/>
            </a:pPr>
            <a:r>
              <a:rPr lang="en" sz="1800" dirty="0"/>
              <a:t>What is the largest </a:t>
            </a:r>
            <a:r>
              <a:rPr lang="en" sz="1800" b="1" dirty="0">
                <a:solidFill>
                  <a:srgbClr val="BC7A00"/>
                </a:solidFill>
              </a:rPr>
              <a:t>disk</a:t>
            </a:r>
            <a:r>
              <a:rPr lang="en" sz="1800" dirty="0"/>
              <a:t> this file system can use?</a:t>
            </a:r>
          </a:p>
          <a:p>
            <a:pPr marL="342900" lvl="1" indent="0">
              <a:lnSpc>
                <a:spcPct val="100000"/>
              </a:lnSpc>
              <a:buSzPts val="1800"/>
              <a:buNone/>
            </a:pPr>
            <a:endParaRPr lang="en" sz="1400" dirty="0">
              <a:latin typeface="Consolas"/>
              <a:ea typeface="Consolas"/>
              <a:cs typeface="Consolas"/>
              <a:sym typeface="Consolas"/>
            </a:endParaRPr>
          </a:p>
          <a:p>
            <a:pPr marL="342900" lvl="1" indent="0">
              <a:lnSpc>
                <a:spcPct val="100000"/>
              </a:lnSpc>
              <a:buSzPts val="1800"/>
              <a:buNone/>
            </a:pPr>
            <a:br>
              <a:rPr lang="en" sz="1400" dirty="0">
                <a:latin typeface="Consolas"/>
                <a:ea typeface="Consolas"/>
                <a:cs typeface="Consolas"/>
                <a:sym typeface="Consolas"/>
              </a:rPr>
            </a:br>
            <a:endParaRPr sz="1400" dirty="0">
              <a:latin typeface="Consolas"/>
              <a:ea typeface="Consolas"/>
              <a:cs typeface="Consolas"/>
              <a:sym typeface="Consolas"/>
            </a:endParaRPr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r>
              <a:rPr lang="en" sz="1800" dirty="0"/>
              <a:t>What is the largest </a:t>
            </a:r>
            <a:r>
              <a:rPr lang="en" sz="1800" b="1" dirty="0">
                <a:solidFill>
                  <a:srgbClr val="999623"/>
                </a:solidFill>
              </a:rPr>
              <a:t>file</a:t>
            </a:r>
            <a:r>
              <a:rPr lang="en" sz="1800" dirty="0"/>
              <a:t> that this file system could store?</a:t>
            </a:r>
            <a:br>
              <a:rPr lang="en" sz="1800" dirty="0"/>
            </a:br>
            <a:br>
              <a:rPr lang="en" sz="1800" dirty="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800" dirty="0"/>
            </a:br>
            <a:endParaRPr lang="en" sz="1800" dirty="0"/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endParaRPr sz="1800" dirty="0"/>
          </a:p>
          <a:p>
            <a:pPr indent="-342900">
              <a:lnSpc>
                <a:spcPct val="100000"/>
              </a:lnSpc>
              <a:spcBef>
                <a:spcPts val="0"/>
              </a:spcBef>
              <a:buSzPts val="1800"/>
              <a:buAutoNum type="arabicPeriod"/>
            </a:pPr>
            <a:r>
              <a:rPr lang="en" sz="1800" dirty="0"/>
              <a:t>Assuming a disk of</a:t>
            </a:r>
            <a:r>
              <a:rPr lang="en" sz="18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 128</a:t>
            </a:r>
            <a:r>
              <a:rPr lang="en" sz="1800" dirty="0"/>
              <a:t>GB, how big is the </a:t>
            </a:r>
            <a:r>
              <a:rPr lang="en" sz="1800" b="1" dirty="0">
                <a:solidFill>
                  <a:srgbClr val="4A3651"/>
                </a:solidFill>
              </a:rPr>
              <a:t>free block bitmap</a:t>
            </a:r>
            <a:r>
              <a:rPr lang="en" sz="1800" dirty="0"/>
              <a:t>?</a:t>
            </a:r>
            <a:br>
              <a:rPr lang="en" sz="1800" dirty="0"/>
            </a:br>
            <a:br>
              <a:rPr lang="en" sz="1800" dirty="0">
                <a:latin typeface="Consolas"/>
                <a:ea typeface="Consolas"/>
                <a:cs typeface="Consolas"/>
                <a:sym typeface="Consolas"/>
              </a:rPr>
            </a:br>
            <a:endParaRPr sz="18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6CD349-5264-4A3A-856D-7C47AC98D3B2}"/>
              </a:ext>
            </a:extLst>
          </p:cNvPr>
          <p:cNvSpPr/>
          <p:nvPr/>
        </p:nvSpPr>
        <p:spPr>
          <a:xfrm>
            <a:off x="1348237" y="3634509"/>
            <a:ext cx="41569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44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16TB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7857FF-F525-46EC-835D-25B520319C91}"/>
              </a:ext>
            </a:extLst>
          </p:cNvPr>
          <p:cNvSpPr/>
          <p:nvPr/>
        </p:nvSpPr>
        <p:spPr>
          <a:xfrm>
            <a:off x="1237673" y="45467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direct   = 4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14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16KB</a:t>
            </a:r>
            <a:br>
              <a:rPr lang="en" dirty="0">
                <a:latin typeface="Consolas"/>
                <a:ea typeface="Consolas"/>
                <a:cs typeface="Consolas"/>
                <a:sym typeface="Consolas"/>
              </a:rPr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indirect = 4KB / 4bytes * 4KB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*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u="sng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4MB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3DCAFB-66FB-4BC8-B31F-E1C6E91F305A}"/>
              </a:ext>
            </a:extLst>
          </p:cNvPr>
          <p:cNvSpPr/>
          <p:nvPr/>
        </p:nvSpPr>
        <p:spPr>
          <a:xfrm>
            <a:off x="1237673" y="58439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" dirty="0"/>
            </a:b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128GB / 4KB / 8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37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12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/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2</a:t>
            </a:r>
            <a:r>
              <a:rPr lang="en" baseline="30000" dirty="0">
                <a:latin typeface="Consolas"/>
                <a:ea typeface="Consolas"/>
                <a:cs typeface="Consolas"/>
                <a:sym typeface="Consolas"/>
              </a:rPr>
              <a:t>22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u="sng" dirty="0">
                <a:latin typeface="Consolas"/>
                <a:ea typeface="Consolas"/>
                <a:cs typeface="Consolas"/>
                <a:sym typeface="Consolas"/>
              </a:rPr>
              <a:t>4MB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4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17330</TotalTime>
  <Words>588</Words>
  <Application>Microsoft Office PowerPoint</Application>
  <PresentationFormat>Widescreen</PresentationFormat>
  <Paragraphs>140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 Light</vt:lpstr>
      <vt:lpstr>Bradley Hand ITC</vt:lpstr>
      <vt:lpstr>Wingdings</vt:lpstr>
      <vt:lpstr>Consolas</vt:lpstr>
      <vt:lpstr>Calibri</vt:lpstr>
      <vt:lpstr>Arial</vt:lpstr>
      <vt:lpstr>rose_themed</vt:lpstr>
      <vt:lpstr>CSSE 332 Filesystem(II)</vt:lpstr>
      <vt:lpstr>Outline</vt:lpstr>
      <vt:lpstr>Ways to store files: Indexed Allocation</vt:lpstr>
      <vt:lpstr>Indirect, Double Indirect, Triple Indirect</vt:lpstr>
      <vt:lpstr>Directories</vt:lpstr>
      <vt:lpstr>Directory practice</vt:lpstr>
      <vt:lpstr>Motivation</vt:lpstr>
      <vt:lpstr>File System: Organization</vt:lpstr>
      <vt:lpstr>File System: Work Sheet</vt:lpstr>
      <vt:lpstr>Filesystem 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82</cp:revision>
  <cp:lastPrinted>2018-08-28T17:03:11Z</cp:lastPrinted>
  <dcterms:created xsi:type="dcterms:W3CDTF">2018-07-09T21:38:51Z</dcterms:created>
  <dcterms:modified xsi:type="dcterms:W3CDTF">2020-12-01T22:54:10Z</dcterms:modified>
</cp:coreProperties>
</file>

<file path=docProps/thumbnail.jpeg>
</file>